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66" autoAdjust="0"/>
    <p:restoredTop sz="94660"/>
  </p:normalViewPr>
  <p:slideViewPr>
    <p:cSldViewPr>
      <p:cViewPr>
        <p:scale>
          <a:sx n="100" d="100"/>
          <a:sy n="100" d="100"/>
        </p:scale>
        <p:origin x="1982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38"/>
            <a:ext cx="6858000" cy="826135"/>
          </a:xfrm>
          <a:custGeom>
            <a:avLst/>
            <a:gdLst/>
            <a:ahLst/>
            <a:cxnLst/>
            <a:rect l="l" t="t" r="r" b="b"/>
            <a:pathLst>
              <a:path w="6858000" h="826135">
                <a:moveTo>
                  <a:pt x="0" y="825588"/>
                </a:moveTo>
                <a:lnTo>
                  <a:pt x="6858000" y="825588"/>
                </a:lnTo>
                <a:lnTo>
                  <a:pt x="6858000" y="0"/>
                </a:lnTo>
                <a:lnTo>
                  <a:pt x="0" y="0"/>
                </a:lnTo>
                <a:lnTo>
                  <a:pt x="0" y="825588"/>
                </a:lnTo>
                <a:close/>
              </a:path>
            </a:pathLst>
          </a:custGeom>
          <a:solidFill>
            <a:srgbClr val="09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mfcar@mfcar.com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mfcar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08422"/>
              </p:ext>
            </p:extLst>
          </p:nvPr>
        </p:nvGraphicFramePr>
        <p:xfrm>
          <a:off x="429679" y="6217031"/>
          <a:ext cx="6874849" cy="33835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795"/>
                <a:gridCol w="931309"/>
                <a:gridCol w="1377042"/>
                <a:gridCol w="181483"/>
                <a:gridCol w="368935"/>
                <a:gridCol w="1290701"/>
                <a:gridCol w="181609"/>
                <a:gridCol w="401320"/>
                <a:gridCol w="1515999"/>
                <a:gridCol w="303656"/>
              </a:tblGrid>
              <a:tr h="457200">
                <a:tc rowSpan="10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R w="7619">
                      <a:solidFill>
                        <a:srgbClr val="330033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Gill Sans MT" panose="020B0502020104020203" pitchFamily="34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Gill Sans MT" panose="020B0502020104020203" pitchFamily="34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Gill Sans MT" panose="020B0502020104020203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7619">
                      <a:solidFill>
                        <a:srgbClr val="330033"/>
                      </a:solidFill>
                      <a:prstDash val="solid"/>
                    </a:lnL>
                    <a:lnR w="7620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330033"/>
                      </a:solidFill>
                      <a:prstDash val="solid"/>
                    </a:lnT>
                    <a:lnB w="106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Gill Sans MT" panose="020B0502020104020203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7620">
                      <a:solidFill>
                        <a:srgbClr val="000000"/>
                      </a:solidFill>
                      <a:prstDash val="solid"/>
                    </a:lnL>
                    <a:lnT w="7618">
                      <a:solidFill>
                        <a:srgbClr val="330033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</a:pPr>
                      <a:r>
                        <a:rPr sz="1000" b="1" spc="-5" dirty="0">
                          <a:latin typeface="Gill Sans MT" panose="020B0502020104020203" pitchFamily="34" charset="0"/>
                          <a:cs typeface="Gill Sans MT"/>
                        </a:rPr>
                        <a:t>Unit</a:t>
                      </a:r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R w="13714">
                      <a:solidFill>
                        <a:srgbClr val="000000"/>
                      </a:solidFill>
                      <a:prstDash val="solid"/>
                    </a:lnR>
                    <a:lnT w="13714">
                      <a:solidFill>
                        <a:srgbClr val="000000"/>
                      </a:solidFill>
                      <a:prstDash val="solid"/>
                    </a:lnT>
                    <a:lnB w="137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sz="1000" b="1" spc="-5" dirty="0">
                          <a:latin typeface="Gill Sans MT" panose="020B0502020104020203" pitchFamily="34" charset="0"/>
                          <a:cs typeface="Gill Sans MT"/>
                        </a:rPr>
                        <a:t>Average/</a:t>
                      </a:r>
                      <a:r>
                        <a:rPr sz="1000" b="1" spc="-160" dirty="0">
                          <a:latin typeface="Gill Sans MT" panose="020B0502020104020203" pitchFamily="34" charset="0"/>
                          <a:cs typeface="Gill Sans MT"/>
                        </a:rPr>
                        <a:t> </a:t>
                      </a:r>
                      <a:r>
                        <a:rPr sz="1000" b="1" spc="-5" dirty="0">
                          <a:latin typeface="Gill Sans MT" panose="020B0502020104020203" pitchFamily="34" charset="0"/>
                          <a:cs typeface="Gill Sans MT"/>
                        </a:rPr>
                        <a:t>Median</a:t>
                      </a:r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Gill Sans MT" panose="020B0502020104020203" pitchFamily="34" charset="0"/>
                          <a:cs typeface="Gill Sans MT"/>
                        </a:rPr>
                        <a:t>Price</a:t>
                      </a:r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13714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330033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T w="7618">
                      <a:solidFill>
                        <a:srgbClr val="330033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140"/>
                        </a:lnSpc>
                      </a:pPr>
                      <a:r>
                        <a:rPr sz="1000" b="1" spc="-5" dirty="0">
                          <a:latin typeface="Gill Sans MT" panose="020B0502020104020203" pitchFamily="34" charset="0"/>
                          <a:cs typeface="Gill Sans MT"/>
                        </a:rPr>
                        <a:t>Units</a:t>
                      </a:r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R w="13714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330033"/>
                      </a:solidFill>
                      <a:prstDash val="solid"/>
                    </a:lnT>
                    <a:lnB w="1371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114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5" dirty="0">
                          <a:latin typeface="Gill Sans MT" panose="020B0502020104020203" pitchFamily="34" charset="0"/>
                          <a:cs typeface="Gill Sans MT"/>
                        </a:rPr>
                        <a:t>Average/</a:t>
                      </a:r>
                      <a:r>
                        <a:rPr sz="1000" b="1" spc="-165" dirty="0">
                          <a:latin typeface="Gill Sans MT" panose="020B0502020104020203" pitchFamily="34" charset="0"/>
                          <a:cs typeface="Gill Sans MT"/>
                        </a:rPr>
                        <a:t> </a:t>
                      </a:r>
                      <a:r>
                        <a:rPr sz="1000" b="1" spc="-5" dirty="0">
                          <a:latin typeface="Gill Sans MT" panose="020B0502020104020203" pitchFamily="34" charset="0"/>
                          <a:cs typeface="Gill Sans MT"/>
                        </a:rPr>
                        <a:t>Median</a:t>
                      </a:r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  <a:p>
                      <a:pPr marR="21399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b="1" spc="-5" dirty="0">
                          <a:latin typeface="Gill Sans MT" panose="020B0502020104020203" pitchFamily="34" charset="0"/>
                          <a:cs typeface="Gill Sans MT"/>
                        </a:rPr>
                        <a:t>Price</a:t>
                      </a:r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1270" marB="0">
                    <a:lnL w="13714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330033"/>
                      </a:solidFill>
                      <a:prstDash val="solid"/>
                    </a:lnR>
                    <a:lnT w="7618">
                      <a:solidFill>
                        <a:srgbClr val="330033"/>
                      </a:solidFill>
                      <a:prstDash val="solid"/>
                    </a:lnT>
                    <a:lnB w="761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endParaRPr sz="10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330033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0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19">
                      <a:solidFill>
                        <a:srgbClr val="330033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ts val="1010"/>
                        </a:lnSpc>
                      </a:pPr>
                      <a:r>
                        <a:rPr sz="1000" b="1" spc="-5" dirty="0">
                          <a:latin typeface="Gill Sans MT" panose="020B0502020104020203" pitchFamily="34" charset="0"/>
                          <a:cs typeface="Gill Sans MT"/>
                        </a:rPr>
                        <a:t>Norwalk</a:t>
                      </a:r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9">
                      <a:solidFill>
                        <a:srgbClr val="330033"/>
                      </a:solidFill>
                      <a:prstDash val="solid"/>
                    </a:lnL>
                    <a:lnT w="10666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ts val="1010"/>
                        </a:lnSpc>
                      </a:pP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Single</a:t>
                      </a:r>
                      <a:r>
                        <a:rPr sz="1000" spc="-195" dirty="0">
                          <a:latin typeface="Gill Sans MT" panose="020B0502020104020203" pitchFamily="34" charset="0"/>
                          <a:cs typeface="Gill Sans MT"/>
                        </a:rPr>
                        <a:t> </a:t>
                      </a: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Family</a:t>
                      </a:r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R w="7620">
                      <a:solidFill>
                        <a:srgbClr val="000000"/>
                      </a:solidFill>
                      <a:prstDash val="solid"/>
                    </a:lnR>
                    <a:lnT w="10666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20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149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13714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551,243/497,500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658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13714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618,299/463,500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330033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18">
                      <a:solidFill>
                        <a:srgbClr val="330033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0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19">
                      <a:solidFill>
                        <a:srgbClr val="330033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98245">
                        <a:lnSpc>
                          <a:spcPts val="1035"/>
                        </a:lnSpc>
                      </a:pP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Condominium</a:t>
                      </a:r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9">
                      <a:solidFill>
                        <a:srgbClr val="330033"/>
                      </a:solidFill>
                      <a:prstDash val="solid"/>
                    </a:lnL>
                    <a:lnR w="7620">
                      <a:solidFill>
                        <a:srgbClr val="000000"/>
                      </a:solidFill>
                      <a:prstDash val="soli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20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90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257,532/250,000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376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293,931/251,000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330033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18">
                      <a:solidFill>
                        <a:srgbClr val="330033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35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19">
                      <a:solidFill>
                        <a:srgbClr val="330033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ts val="1035"/>
                        </a:lnSpc>
                      </a:pPr>
                      <a:r>
                        <a:rPr sz="1000" b="1" spc="-5" dirty="0">
                          <a:latin typeface="Gill Sans MT" panose="020B0502020104020203" pitchFamily="34" charset="0"/>
                          <a:cs typeface="Gill Sans MT"/>
                        </a:rPr>
                        <a:t>Weston</a:t>
                      </a:r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9">
                      <a:solidFill>
                        <a:srgbClr val="330033"/>
                      </a:solidFill>
                      <a:prstDash val="solid"/>
                    </a:lnL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ts val="1035"/>
                        </a:lnSpc>
                      </a:pP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Single</a:t>
                      </a:r>
                      <a:r>
                        <a:rPr sz="1000" spc="-195" dirty="0">
                          <a:latin typeface="Gill Sans MT" panose="020B0502020104020203" pitchFamily="34" charset="0"/>
                          <a:cs typeface="Gill Sans MT"/>
                        </a:rPr>
                        <a:t> </a:t>
                      </a: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Family</a:t>
                      </a:r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R w="7620">
                      <a:solidFill>
                        <a:srgbClr val="000000"/>
                      </a:solidFill>
                      <a:prstDash val="soli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20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36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Gill Sans MT" panose="020B0502020104020203" pitchFamily="34" charset="0"/>
                        </a:rPr>
                        <a:t>752,268/694,500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25"/>
                        </a:lnSpc>
                      </a:pPr>
                      <a:r>
                        <a:rPr lang="en-US" sz="1100" dirty="0" smtClean="0">
                          <a:latin typeface="Gill Sans MT" panose="020B0502020104020203" pitchFamily="34" charset="0"/>
                          <a:cs typeface="Gill Sans MT"/>
                        </a:rPr>
                        <a:t>174</a:t>
                      </a:r>
                      <a:endParaRPr sz="11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025"/>
                        </a:lnSpc>
                      </a:pPr>
                      <a:r>
                        <a:rPr lang="en-US" sz="1100" dirty="0" smtClean="0">
                          <a:latin typeface="Gill Sans MT" panose="020B0502020104020203" pitchFamily="34" charset="0"/>
                          <a:cs typeface="Gill Sans MT"/>
                        </a:rPr>
                        <a:t>857,640/789,500</a:t>
                      </a:r>
                      <a:endParaRPr sz="11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330033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18">
                      <a:solidFill>
                        <a:srgbClr val="330033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5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19">
                      <a:solidFill>
                        <a:srgbClr val="330033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ts val="1035"/>
                        </a:lnSpc>
                      </a:pPr>
                      <a:r>
                        <a:rPr sz="1000" b="1" spc="-5" dirty="0">
                          <a:latin typeface="Gill Sans MT" panose="020B0502020104020203" pitchFamily="34" charset="0"/>
                          <a:cs typeface="Gill Sans MT"/>
                        </a:rPr>
                        <a:t>Westport</a:t>
                      </a:r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9">
                      <a:solidFill>
                        <a:srgbClr val="330033"/>
                      </a:solidFill>
                      <a:prstDash val="solid"/>
                    </a:lnL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ts val="1035"/>
                        </a:lnSpc>
                      </a:pP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Single</a:t>
                      </a:r>
                      <a:r>
                        <a:rPr sz="1000" spc="-195" dirty="0">
                          <a:latin typeface="Gill Sans MT" panose="020B0502020104020203" pitchFamily="34" charset="0"/>
                          <a:cs typeface="Gill Sans MT"/>
                        </a:rPr>
                        <a:t> </a:t>
                      </a: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Family</a:t>
                      </a:r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R w="7620">
                      <a:solidFill>
                        <a:srgbClr val="000000"/>
                      </a:solidFill>
                      <a:prstDash val="soli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20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113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1,550,790/1,349,000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ctr">
                        <a:lnSpc>
                          <a:spcPts val="1025"/>
                        </a:lnSpc>
                      </a:pPr>
                      <a:r>
                        <a:rPr lang="en-US" sz="1100" dirty="0" smtClean="0">
                          <a:latin typeface="Gill Sans MT" panose="020B0502020104020203" pitchFamily="34" charset="0"/>
                          <a:cs typeface="Gill Sans MT"/>
                        </a:rPr>
                        <a:t>433</a:t>
                      </a:r>
                      <a:endParaRPr sz="11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025"/>
                        </a:lnSpc>
                      </a:pPr>
                      <a:r>
                        <a:rPr lang="en-US" sz="1050" dirty="0" smtClean="0">
                          <a:latin typeface="Gill Sans MT" panose="020B0502020104020203" pitchFamily="34" charset="0"/>
                          <a:cs typeface="Gill Sans MT"/>
                        </a:rPr>
                        <a:t>1,532,778/1,315,000</a:t>
                      </a:r>
                      <a:endParaRPr sz="105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330033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18">
                      <a:solidFill>
                        <a:srgbClr val="330033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6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19">
                      <a:solidFill>
                        <a:srgbClr val="330033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98245">
                        <a:lnSpc>
                          <a:spcPts val="1035"/>
                        </a:lnSpc>
                      </a:pP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Condominium</a:t>
                      </a:r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9">
                      <a:solidFill>
                        <a:srgbClr val="330033"/>
                      </a:solidFill>
                      <a:prstDash val="solid"/>
                    </a:lnL>
                    <a:lnR w="7620">
                      <a:solidFill>
                        <a:srgbClr val="000000"/>
                      </a:solidFill>
                      <a:prstDash val="soli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20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8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749,875/687,500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025"/>
                        </a:lnSpc>
                      </a:pPr>
                      <a:r>
                        <a:rPr lang="en-US" sz="1100" dirty="0" smtClean="0">
                          <a:latin typeface="Gill Sans MT" panose="020B0502020104020203" pitchFamily="34" charset="0"/>
                          <a:cs typeface="Gill Sans MT"/>
                        </a:rPr>
                        <a:t>31</a:t>
                      </a:r>
                      <a:endParaRPr sz="11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ts val="1025"/>
                        </a:lnSpc>
                      </a:pPr>
                      <a:r>
                        <a:rPr lang="en-US" sz="1100" dirty="0" smtClean="0">
                          <a:latin typeface="Gill Sans MT" panose="020B0502020104020203" pitchFamily="34" charset="0"/>
                          <a:cs typeface="Gill Sans MT"/>
                        </a:rPr>
                        <a:t>602,740/559,000</a:t>
                      </a:r>
                      <a:endParaRPr sz="11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330033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18">
                      <a:solidFill>
                        <a:srgbClr val="330033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2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19">
                      <a:solidFill>
                        <a:srgbClr val="330033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ts val="1035"/>
                        </a:lnSpc>
                      </a:pPr>
                      <a:r>
                        <a:rPr sz="1000" b="1" spc="-5" dirty="0">
                          <a:latin typeface="Gill Sans MT" panose="020B0502020104020203" pitchFamily="34" charset="0"/>
                          <a:cs typeface="Gill Sans MT"/>
                        </a:rPr>
                        <a:t>Wilton</a:t>
                      </a:r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9">
                      <a:solidFill>
                        <a:srgbClr val="330033"/>
                      </a:solidFill>
                      <a:prstDash val="solid"/>
                    </a:lnL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ts val="1035"/>
                        </a:lnSpc>
                      </a:pP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Single</a:t>
                      </a:r>
                      <a:r>
                        <a:rPr sz="1000" spc="-195" dirty="0">
                          <a:latin typeface="Gill Sans MT" panose="020B0502020104020203" pitchFamily="34" charset="0"/>
                          <a:cs typeface="Gill Sans MT"/>
                        </a:rPr>
                        <a:t> </a:t>
                      </a: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Family</a:t>
                      </a:r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R w="7620">
                      <a:solidFill>
                        <a:srgbClr val="000000"/>
                      </a:solidFill>
                      <a:prstDash val="soli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20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43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846,018/750,000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ctr">
                        <a:lnSpc>
                          <a:spcPts val="1025"/>
                        </a:lnSpc>
                      </a:pPr>
                      <a:r>
                        <a:rPr lang="en-US" sz="1100" dirty="0" smtClean="0">
                          <a:latin typeface="Gill Sans MT" panose="020B0502020104020203" pitchFamily="34" charset="0"/>
                          <a:cs typeface="Gill Sans MT"/>
                        </a:rPr>
                        <a:t>229</a:t>
                      </a:r>
                      <a:endParaRPr sz="11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ts val="1025"/>
                        </a:lnSpc>
                      </a:pPr>
                      <a:r>
                        <a:rPr lang="en-US" sz="1100" dirty="0" smtClean="0">
                          <a:latin typeface="Gill Sans MT" panose="020B0502020104020203" pitchFamily="34" charset="0"/>
                          <a:cs typeface="Gill Sans MT"/>
                        </a:rPr>
                        <a:t>825,000/730,000</a:t>
                      </a:r>
                      <a:endParaRPr sz="11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330033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18">
                      <a:solidFill>
                        <a:srgbClr val="330033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2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19">
                      <a:solidFill>
                        <a:srgbClr val="330033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98245">
                        <a:lnSpc>
                          <a:spcPts val="1035"/>
                        </a:lnSpc>
                      </a:pP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Condominium</a:t>
                      </a:r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9">
                      <a:solidFill>
                        <a:srgbClr val="330033"/>
                      </a:solidFill>
                      <a:prstDash val="solid"/>
                    </a:lnL>
                    <a:lnR w="7620">
                      <a:solidFill>
                        <a:srgbClr val="000000"/>
                      </a:solidFill>
                      <a:prstDash val="soli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20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4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204,875/207,500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25"/>
                        </a:lnSpc>
                      </a:pPr>
                      <a:r>
                        <a:rPr lang="en-US" sz="1100" dirty="0" smtClean="0">
                          <a:latin typeface="Gill Sans MT" panose="020B0502020104020203" pitchFamily="34" charset="0"/>
                          <a:cs typeface="Gill Sans MT"/>
                        </a:rPr>
                        <a:t>24</a:t>
                      </a:r>
                      <a:endParaRPr sz="11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ts val="1025"/>
                        </a:lnSpc>
                      </a:pPr>
                      <a:r>
                        <a:rPr lang="en-US" sz="1100" dirty="0" smtClean="0">
                          <a:latin typeface="Gill Sans MT" panose="020B0502020104020203" pitchFamily="34" charset="0"/>
                          <a:cs typeface="Gill Sans MT"/>
                        </a:rPr>
                        <a:t>352,246/320,000</a:t>
                      </a:r>
                      <a:endParaRPr sz="11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330033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18">
                      <a:solidFill>
                        <a:srgbClr val="330033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7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19">
                      <a:solidFill>
                        <a:srgbClr val="330033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ts val="1035"/>
                        </a:lnSpc>
                      </a:pPr>
                      <a:r>
                        <a:rPr sz="1000" b="1" spc="-5" dirty="0">
                          <a:latin typeface="Gill Sans MT" panose="020B0502020104020203" pitchFamily="34" charset="0"/>
                          <a:cs typeface="Gill Sans MT"/>
                        </a:rPr>
                        <a:t>Fairfield</a:t>
                      </a:r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9">
                      <a:solidFill>
                        <a:srgbClr val="330033"/>
                      </a:solidFill>
                      <a:prstDash val="solid"/>
                    </a:lnL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ts val="1035"/>
                        </a:lnSpc>
                      </a:pP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Single</a:t>
                      </a:r>
                      <a:r>
                        <a:rPr sz="1000" spc="-195" dirty="0">
                          <a:latin typeface="Gill Sans MT" panose="020B0502020104020203" pitchFamily="34" charset="0"/>
                          <a:cs typeface="Gill Sans MT"/>
                        </a:rPr>
                        <a:t> </a:t>
                      </a: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Family</a:t>
                      </a:r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R w="7620">
                      <a:solidFill>
                        <a:srgbClr val="000000"/>
                      </a:solidFill>
                      <a:prstDash val="soli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20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170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765,161/561,250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4570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ctr">
                        <a:lnSpc>
                          <a:spcPts val="1025"/>
                        </a:lnSpc>
                      </a:pPr>
                      <a:r>
                        <a:rPr lang="en-US" sz="1100" dirty="0" smtClean="0">
                          <a:latin typeface="Gill Sans MT" panose="020B0502020104020203" pitchFamily="34" charset="0"/>
                          <a:cs typeface="Gill Sans MT"/>
                        </a:rPr>
                        <a:t>778</a:t>
                      </a:r>
                      <a:endParaRPr sz="11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025"/>
                        </a:lnSpc>
                      </a:pPr>
                      <a:r>
                        <a:rPr lang="en-US" sz="1100" dirty="0" smtClean="0">
                          <a:latin typeface="Gill Sans MT" panose="020B0502020104020203" pitchFamily="34" charset="0"/>
                          <a:cs typeface="Gill Sans MT"/>
                        </a:rPr>
                        <a:t>744,335/600,000</a:t>
                      </a:r>
                      <a:endParaRPr sz="11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330033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761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18">
                      <a:solidFill>
                        <a:srgbClr val="330033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4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19">
                      <a:solidFill>
                        <a:srgbClr val="330033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98245">
                        <a:lnSpc>
                          <a:spcPts val="1035"/>
                        </a:lnSpc>
                      </a:pPr>
                      <a:r>
                        <a:rPr sz="1000" spc="-5" dirty="0">
                          <a:latin typeface="Gill Sans MT" panose="020B0502020104020203" pitchFamily="34" charset="0"/>
                          <a:cs typeface="Gill Sans MT"/>
                        </a:rPr>
                        <a:t>Condominium</a:t>
                      </a:r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9">
                      <a:solidFill>
                        <a:srgbClr val="330033"/>
                      </a:solidFill>
                      <a:prstDash val="solid"/>
                    </a:lnL>
                    <a:lnR w="7620">
                      <a:solidFill>
                        <a:srgbClr val="000000"/>
                      </a:solidFill>
                      <a:prstDash val="soli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3657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20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36574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22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3657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 MT" panose="020B0502020104020203" pitchFamily="34" charset="0"/>
                        </a:rPr>
                        <a:t>487,682/389,500</a:t>
                      </a:r>
                      <a:endParaRPr lang="en-US" sz="1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3657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70">
                      <a:solidFill>
                        <a:srgbClr val="000000"/>
                      </a:solidFill>
                      <a:prstDash val="solid"/>
                    </a:lnT>
                    <a:lnB w="36574">
                      <a:solidFill>
                        <a:srgbClr val="000000"/>
                      </a:solidFill>
                      <a:prstDash val="solid"/>
                    </a:lnB>
                    <a:solidFill>
                      <a:srgbClr val="09009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25"/>
                        </a:lnSpc>
                      </a:pPr>
                      <a:r>
                        <a:rPr lang="en-US" sz="1100" dirty="0" smtClean="0">
                          <a:latin typeface="Gill Sans MT" panose="020B0502020104020203" pitchFamily="34" charset="0"/>
                          <a:cs typeface="Gill Sans MT"/>
                        </a:rPr>
                        <a:t>137</a:t>
                      </a:r>
                      <a:endParaRPr sz="11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000000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3657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ts val="1025"/>
                        </a:lnSpc>
                      </a:pPr>
                      <a:r>
                        <a:rPr lang="en-US" sz="1100" dirty="0" smtClean="0">
                          <a:latin typeface="Gill Sans MT" panose="020B0502020104020203" pitchFamily="34" charset="0"/>
                          <a:cs typeface="Gill Sans MT"/>
                        </a:rPr>
                        <a:t>430,839/360,000</a:t>
                      </a:r>
                      <a:endParaRPr sz="1100" dirty="0">
                        <a:latin typeface="Gill Sans MT" panose="020B0502020104020203" pitchFamily="34" charset="0"/>
                        <a:cs typeface="Gill Sans MT"/>
                      </a:endParaRPr>
                    </a:p>
                  </a:txBody>
                  <a:tcPr marL="0" marR="0" marT="0" marB="0">
                    <a:lnL w="7618">
                      <a:solidFill>
                        <a:srgbClr val="000000"/>
                      </a:solidFill>
                      <a:prstDash val="solid"/>
                    </a:lnL>
                    <a:lnR w="7618">
                      <a:solidFill>
                        <a:srgbClr val="330033"/>
                      </a:solidFill>
                      <a:prstDash val="solid"/>
                    </a:lnR>
                    <a:lnT w="7618">
                      <a:solidFill>
                        <a:srgbClr val="000000"/>
                      </a:solidFill>
                      <a:prstDash val="solid"/>
                    </a:lnT>
                    <a:lnB w="3657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18">
                      <a:solidFill>
                        <a:srgbClr val="330033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 dirty="0">
                        <a:latin typeface="Times New Roman"/>
                        <a:cs typeface="Times New Roman"/>
                      </a:endParaRPr>
                    </a:p>
                    <a:p>
                      <a:pPr marL="2432050">
                        <a:lnSpc>
                          <a:spcPts val="815"/>
                        </a:lnSpc>
                      </a:pPr>
                      <a:r>
                        <a:rPr sz="700" spc="45" dirty="0">
                          <a:latin typeface="Arial Rounded MT Bold"/>
                          <a:cs typeface="Arial Rounded MT Bold"/>
                        </a:rPr>
                        <a:t>MFCAR, </a:t>
                      </a:r>
                      <a:r>
                        <a:rPr sz="700" spc="35" dirty="0">
                          <a:latin typeface="Arial Rounded MT Bold"/>
                          <a:cs typeface="Arial Rounded MT Bold"/>
                        </a:rPr>
                        <a:t>19 </a:t>
                      </a:r>
                      <a:r>
                        <a:rPr sz="700" spc="10" dirty="0">
                          <a:latin typeface="Arial Rounded MT Bold"/>
                          <a:cs typeface="Arial Rounded MT Bold"/>
                        </a:rPr>
                        <a:t>Im pe </a:t>
                      </a:r>
                      <a:r>
                        <a:rPr sz="700" spc="30" dirty="0">
                          <a:latin typeface="Arial Rounded MT Bold"/>
                          <a:cs typeface="Arial Rounded MT Bold"/>
                        </a:rPr>
                        <a:t>ri </a:t>
                      </a:r>
                      <a:r>
                        <a:rPr sz="700" spc="10" dirty="0">
                          <a:latin typeface="Arial Rounded MT Bold"/>
                          <a:cs typeface="Arial Rounded MT Bold"/>
                        </a:rPr>
                        <a:t>al  </a:t>
                      </a:r>
                      <a:r>
                        <a:rPr sz="700" spc="25" dirty="0">
                          <a:latin typeface="Arial Rounded MT Bold"/>
                          <a:cs typeface="Arial Rounded MT Bold"/>
                        </a:rPr>
                        <a:t>Ave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</a:rPr>
                        <a:t>, W </a:t>
                      </a:r>
                      <a:r>
                        <a:rPr sz="700" spc="30" dirty="0">
                          <a:latin typeface="Arial Rounded MT Bold"/>
                          <a:cs typeface="Arial Rounded MT Bold"/>
                        </a:rPr>
                        <a:t>est </a:t>
                      </a:r>
                      <a:r>
                        <a:rPr sz="700" spc="10" dirty="0">
                          <a:latin typeface="Arial Rounded MT Bold"/>
                          <a:cs typeface="Arial Rounded MT Bold"/>
                        </a:rPr>
                        <a:t>po rt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</a:rPr>
                        <a:t>, </a:t>
                      </a:r>
                      <a:r>
                        <a:rPr sz="700" spc="10" dirty="0">
                          <a:latin typeface="Arial Rounded MT Bold"/>
                          <a:cs typeface="Arial Rounded MT Bold"/>
                        </a:rPr>
                        <a:t>CT   </a:t>
                      </a:r>
                      <a:r>
                        <a:rPr sz="700" spc="40" dirty="0" smtClean="0">
                          <a:latin typeface="Arial Rounded MT Bold"/>
                          <a:cs typeface="Arial Rounded MT Bold"/>
                        </a:rPr>
                        <a:t>0688</a:t>
                      </a:r>
                      <a:r>
                        <a:rPr sz="700" spc="-5" dirty="0" smtClean="0">
                          <a:latin typeface="Arial Rounded MT Bold"/>
                          <a:cs typeface="Arial Rounded MT Bold"/>
                        </a:rPr>
                        <a:t>0</a:t>
                      </a:r>
                      <a:endParaRPr sz="700" dirty="0">
                        <a:latin typeface="Arial Rounded MT Bold"/>
                        <a:cs typeface="Arial Rounded MT Bold"/>
                      </a:endParaRPr>
                    </a:p>
                    <a:p>
                      <a:pPr marL="578485">
                        <a:lnSpc>
                          <a:spcPts val="815"/>
                        </a:lnSpc>
                        <a:tabLst>
                          <a:tab pos="2017395" algn="l"/>
                          <a:tab pos="3355975" algn="l"/>
                          <a:tab pos="4927600" algn="l"/>
                        </a:tabLst>
                      </a:pPr>
                      <a:r>
                        <a:rPr sz="700" spc="40" dirty="0">
                          <a:latin typeface="Arial Rounded MT Bold"/>
                          <a:cs typeface="Arial Rounded MT Bold"/>
                        </a:rPr>
                        <a:t>Phon</a:t>
                      </a:r>
                      <a:r>
                        <a:rPr sz="700" spc="-3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10" dirty="0">
                          <a:latin typeface="Arial Rounded MT Bold"/>
                          <a:cs typeface="Arial Rounded MT Bold"/>
                        </a:rPr>
                        <a:t>e:  </a:t>
                      </a:r>
                      <a:r>
                        <a:rPr sz="700" spc="12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</a:rPr>
                        <a:t>(</a:t>
                      </a:r>
                      <a:r>
                        <a:rPr sz="700" spc="-10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10" dirty="0">
                          <a:latin typeface="Arial Rounded MT Bold"/>
                          <a:cs typeface="Arial Rounded MT Bold"/>
                        </a:rPr>
                        <a:t>20</a:t>
                      </a:r>
                      <a:r>
                        <a:rPr sz="700" spc="-5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</a:rPr>
                        <a:t>3</a:t>
                      </a:r>
                      <a:r>
                        <a:rPr sz="700" spc="-11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</a:rPr>
                        <a:t>)</a:t>
                      </a:r>
                      <a:r>
                        <a:rPr sz="700" spc="-9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45" dirty="0">
                          <a:latin typeface="Arial Rounded MT Bold"/>
                          <a:cs typeface="Arial Rounded MT Bold"/>
                        </a:rPr>
                        <a:t>227</a:t>
                      </a:r>
                      <a:r>
                        <a:rPr sz="700" spc="-10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</a:rPr>
                        <a:t>-</a:t>
                      </a:r>
                      <a:r>
                        <a:rPr sz="700" spc="-85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30" dirty="0">
                          <a:latin typeface="Arial Rounded MT Bold"/>
                          <a:cs typeface="Arial Rounded MT Bold"/>
                        </a:rPr>
                        <a:t>441</a:t>
                      </a:r>
                      <a:r>
                        <a:rPr sz="700" spc="-65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</a:rPr>
                        <a:t>8	</a:t>
                      </a:r>
                      <a:r>
                        <a:rPr sz="700" spc="35" dirty="0">
                          <a:latin typeface="Arial Rounded MT Bold"/>
                          <a:cs typeface="Arial Rounded MT Bold"/>
                        </a:rPr>
                        <a:t>Fax: 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</a:rPr>
                        <a:t>(</a:t>
                      </a:r>
                      <a:r>
                        <a:rPr sz="700" spc="-10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45" dirty="0">
                          <a:latin typeface="Arial Rounded MT Bold"/>
                          <a:cs typeface="Arial Rounded MT Bold"/>
                        </a:rPr>
                        <a:t>203</a:t>
                      </a:r>
                      <a:r>
                        <a:rPr sz="700" spc="-10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</a:rPr>
                        <a:t>)</a:t>
                      </a:r>
                      <a:r>
                        <a:rPr sz="700" spc="-10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30" dirty="0">
                          <a:latin typeface="Arial Rounded MT Bold"/>
                          <a:cs typeface="Arial Rounded MT Bold"/>
                        </a:rPr>
                        <a:t>226</a:t>
                      </a:r>
                      <a:r>
                        <a:rPr sz="700" spc="-4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</a:rPr>
                        <a:t>-</a:t>
                      </a:r>
                      <a:r>
                        <a:rPr sz="700" spc="-85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10" dirty="0">
                          <a:latin typeface="Arial Rounded MT Bold"/>
                          <a:cs typeface="Arial Rounded MT Bold"/>
                        </a:rPr>
                        <a:t>73</a:t>
                      </a:r>
                      <a:r>
                        <a:rPr sz="700" spc="-65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35" dirty="0">
                          <a:latin typeface="Arial Rounded MT Bold"/>
                          <a:cs typeface="Arial Rounded MT Bold"/>
                        </a:rPr>
                        <a:t>90	</a:t>
                      </a:r>
                      <a:r>
                        <a:rPr sz="700" dirty="0">
                          <a:latin typeface="Arial Rounded MT Bold"/>
                          <a:cs typeface="Arial Rounded MT Bold"/>
                        </a:rPr>
                        <a:t>We</a:t>
                      </a:r>
                      <a:r>
                        <a:rPr sz="700" spc="-4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10" dirty="0">
                          <a:latin typeface="Arial Rounded MT Bold"/>
                          <a:cs typeface="Arial Rounded MT Bold"/>
                        </a:rPr>
                        <a:t>b: </a:t>
                      </a:r>
                      <a:r>
                        <a:rPr sz="700" spc="4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15" dirty="0">
                          <a:latin typeface="Arial Rounded MT Bold"/>
                          <a:cs typeface="Arial Rounded MT Bold"/>
                          <a:hlinkClick r:id="rId2"/>
                        </a:rPr>
                        <a:t>ht</a:t>
                      </a:r>
                      <a:r>
                        <a:rPr sz="700" spc="-50" dirty="0">
                          <a:latin typeface="Arial Rounded MT Bold"/>
                          <a:cs typeface="Arial Rounded MT Bold"/>
                          <a:hlinkClick r:id="rId2"/>
                        </a:rPr>
                        <a:t>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  <a:hlinkClick r:id="rId2"/>
                        </a:rPr>
                        <a:t>t</a:t>
                      </a:r>
                      <a:r>
                        <a:rPr sz="700" spc="-85" dirty="0">
                          <a:latin typeface="Arial Rounded MT Bold"/>
                          <a:cs typeface="Arial Rounded MT Bold"/>
                          <a:hlinkClick r:id="rId2"/>
                        </a:rPr>
                        <a:t> </a:t>
                      </a:r>
                      <a:r>
                        <a:rPr sz="700" spc="10" dirty="0">
                          <a:latin typeface="Arial Rounded MT Bold"/>
                          <a:cs typeface="Arial Rounded MT Bold"/>
                          <a:hlinkClick r:id="rId2"/>
                        </a:rPr>
                        <a:t>p:</a:t>
                      </a:r>
                      <a:r>
                        <a:rPr sz="700" spc="-45" dirty="0">
                          <a:latin typeface="Arial Rounded MT Bold"/>
                          <a:cs typeface="Arial Rounded MT Bold"/>
                          <a:hlinkClick r:id="rId2"/>
                        </a:rPr>
                        <a:t>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  <a:hlinkClick r:id="rId2"/>
                        </a:rPr>
                        <a:t>/</a:t>
                      </a:r>
                      <a:r>
                        <a:rPr sz="700" spc="-95" dirty="0">
                          <a:latin typeface="Arial Rounded MT Bold"/>
                          <a:cs typeface="Arial Rounded MT Bold"/>
                          <a:hlinkClick r:id="rId2"/>
                        </a:rPr>
                        <a:t>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  <a:hlinkClick r:id="rId2"/>
                        </a:rPr>
                        <a:t>/</a:t>
                      </a:r>
                      <a:r>
                        <a:rPr sz="700" spc="-85" dirty="0">
                          <a:latin typeface="Arial Rounded MT Bold"/>
                          <a:cs typeface="Arial Rounded MT Bold"/>
                          <a:hlinkClick r:id="rId2"/>
                        </a:rPr>
                        <a:t> </a:t>
                      </a:r>
                      <a:r>
                        <a:rPr sz="700" spc="10" dirty="0">
                          <a:latin typeface="Arial Rounded MT Bold"/>
                          <a:cs typeface="Arial Rounded MT Bold"/>
                          <a:hlinkClick r:id="rId2"/>
                        </a:rPr>
                        <a:t>mf</a:t>
                      </a:r>
                      <a:r>
                        <a:rPr sz="700" spc="-35" dirty="0">
                          <a:latin typeface="Arial Rounded MT Bold"/>
                          <a:cs typeface="Arial Rounded MT Bold"/>
                          <a:hlinkClick r:id="rId2"/>
                        </a:rPr>
                        <a:t> </a:t>
                      </a:r>
                      <a:r>
                        <a:rPr sz="700" spc="35" dirty="0">
                          <a:latin typeface="Arial Rounded MT Bold"/>
                          <a:cs typeface="Arial Rounded MT Bold"/>
                          <a:hlinkClick r:id="rId2"/>
                        </a:rPr>
                        <a:t>car.</a:t>
                      </a:r>
                      <a:r>
                        <a:rPr sz="700" spc="-25" dirty="0">
                          <a:latin typeface="Arial Rounded MT Bold"/>
                          <a:cs typeface="Arial Rounded MT Bold"/>
                          <a:hlinkClick r:id="rId2"/>
                        </a:rPr>
                        <a:t> </a:t>
                      </a:r>
                      <a:r>
                        <a:rPr sz="700" spc="10" dirty="0">
                          <a:latin typeface="Arial Rounded MT Bold"/>
                          <a:cs typeface="Arial Rounded MT Bold"/>
                          <a:hlinkClick r:id="rId2"/>
                        </a:rPr>
                        <a:t>co</a:t>
                      </a:r>
                      <a:r>
                        <a:rPr sz="700" spc="-45" dirty="0">
                          <a:latin typeface="Arial Rounded MT Bold"/>
                          <a:cs typeface="Arial Rounded MT Bold"/>
                          <a:hlinkClick r:id="rId2"/>
                        </a:rPr>
                        <a:t>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  <a:hlinkClick r:id="rId2"/>
                        </a:rPr>
                        <a:t>m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</a:rPr>
                        <a:t>	</a:t>
                      </a:r>
                      <a:r>
                        <a:rPr sz="700" spc="45" dirty="0">
                          <a:latin typeface="Arial Rounded MT Bold"/>
                          <a:cs typeface="Arial Rounded MT Bold"/>
                        </a:rPr>
                        <a:t>Email:</a:t>
                      </a:r>
                      <a:r>
                        <a:rPr sz="700" spc="220" dirty="0"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700" spc="30" dirty="0">
                          <a:latin typeface="Arial Rounded MT Bold"/>
                          <a:cs typeface="Arial Rounded MT Bold"/>
                          <a:hlinkClick r:id="rId3"/>
                        </a:rPr>
                        <a:t>mfc</a:t>
                      </a:r>
                      <a:r>
                        <a:rPr sz="700" spc="-60" dirty="0">
                          <a:latin typeface="Arial Rounded MT Bold"/>
                          <a:cs typeface="Arial Rounded MT Bold"/>
                          <a:hlinkClick r:id="rId3"/>
                        </a:rPr>
                        <a:t> </a:t>
                      </a:r>
                      <a:r>
                        <a:rPr sz="700" spc="20" dirty="0">
                          <a:latin typeface="Arial Rounded MT Bold"/>
                          <a:cs typeface="Arial Rounded MT Bold"/>
                          <a:hlinkClick r:id="rId3"/>
                        </a:rPr>
                        <a:t>ar@</a:t>
                      </a:r>
                      <a:r>
                        <a:rPr sz="700" spc="-55" dirty="0">
                          <a:latin typeface="Arial Rounded MT Bold"/>
                          <a:cs typeface="Arial Rounded MT Bold"/>
                          <a:hlinkClick r:id="rId3"/>
                        </a:rPr>
                        <a:t> </a:t>
                      </a:r>
                      <a:r>
                        <a:rPr sz="700" spc="45" dirty="0">
                          <a:latin typeface="Arial Rounded MT Bold"/>
                          <a:cs typeface="Arial Rounded MT Bold"/>
                          <a:hlinkClick r:id="rId3"/>
                        </a:rPr>
                        <a:t>mfca</a:t>
                      </a:r>
                      <a:r>
                        <a:rPr sz="700" spc="-75" dirty="0">
                          <a:latin typeface="Arial Rounded MT Bold"/>
                          <a:cs typeface="Arial Rounded MT Bold"/>
                          <a:hlinkClick r:id="rId3"/>
                        </a:rPr>
                        <a:t> </a:t>
                      </a:r>
                      <a:r>
                        <a:rPr sz="700" spc="10" dirty="0">
                          <a:latin typeface="Arial Rounded MT Bold"/>
                          <a:cs typeface="Arial Rounded MT Bold"/>
                          <a:hlinkClick r:id="rId3"/>
                        </a:rPr>
                        <a:t>r.</a:t>
                      </a:r>
                      <a:r>
                        <a:rPr sz="700" spc="-55" dirty="0">
                          <a:latin typeface="Arial Rounded MT Bold"/>
                          <a:cs typeface="Arial Rounded MT Bold"/>
                          <a:hlinkClick r:id="rId3"/>
                        </a:rPr>
                        <a:t> </a:t>
                      </a:r>
                      <a:r>
                        <a:rPr sz="700" spc="10" dirty="0">
                          <a:latin typeface="Arial Rounded MT Bold"/>
                          <a:cs typeface="Arial Rounded MT Bold"/>
                          <a:hlinkClick r:id="rId3"/>
                        </a:rPr>
                        <a:t>co</a:t>
                      </a:r>
                      <a:r>
                        <a:rPr sz="700" spc="-70" dirty="0">
                          <a:latin typeface="Arial Rounded MT Bold"/>
                          <a:cs typeface="Arial Rounded MT Bold"/>
                          <a:hlinkClick r:id="rId3"/>
                        </a:rPr>
                        <a:t> </a:t>
                      </a:r>
                      <a:r>
                        <a:rPr sz="700" spc="-5" dirty="0">
                          <a:latin typeface="Arial Rounded MT Bold"/>
                          <a:cs typeface="Arial Rounded MT Bold"/>
                          <a:hlinkClick r:id="rId3"/>
                        </a:rPr>
                        <a:t>m</a:t>
                      </a:r>
                      <a:endParaRPr sz="700" dirty="0">
                        <a:latin typeface="Arial Rounded MT Bold"/>
                        <a:cs typeface="Arial Rounded MT Bold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457200" y="457200"/>
            <a:ext cx="984504" cy="824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962" y="458000"/>
            <a:ext cx="984885" cy="826135"/>
          </a:xfrm>
          <a:custGeom>
            <a:avLst/>
            <a:gdLst/>
            <a:ahLst/>
            <a:cxnLst/>
            <a:rect l="l" t="t" r="r" b="b"/>
            <a:pathLst>
              <a:path w="984885" h="826135">
                <a:moveTo>
                  <a:pt x="0" y="825588"/>
                </a:moveTo>
                <a:lnTo>
                  <a:pt x="984504" y="825588"/>
                </a:lnTo>
                <a:lnTo>
                  <a:pt x="984504" y="0"/>
                </a:lnTo>
                <a:lnTo>
                  <a:pt x="0" y="0"/>
                </a:lnTo>
                <a:lnTo>
                  <a:pt x="0" y="825588"/>
                </a:lnTo>
                <a:close/>
              </a:path>
            </a:pathLst>
          </a:custGeom>
          <a:ln w="50292">
            <a:solidFill>
              <a:srgbClr val="33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02892" y="530351"/>
            <a:ext cx="5313045" cy="685800"/>
          </a:xfrm>
          <a:custGeom>
            <a:avLst/>
            <a:gdLst/>
            <a:ahLst/>
            <a:cxnLst/>
            <a:rect l="l" t="t" r="r" b="b"/>
            <a:pathLst>
              <a:path w="5313045" h="685800">
                <a:moveTo>
                  <a:pt x="0" y="685800"/>
                </a:moveTo>
                <a:lnTo>
                  <a:pt x="5312663" y="685800"/>
                </a:lnTo>
                <a:lnTo>
                  <a:pt x="5312663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45435" y="679704"/>
            <a:ext cx="2327148" cy="2712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36591" y="717804"/>
            <a:ext cx="1825752" cy="1645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3836" y="6217920"/>
            <a:ext cx="341375" cy="1005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78735" y="6230111"/>
            <a:ext cx="864108" cy="1280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7595" y="5727191"/>
            <a:ext cx="2295144" cy="1645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20110" y="5753861"/>
            <a:ext cx="42830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00" b="1" spc="-5" dirty="0" smtClean="0">
                <a:latin typeface="Arial Narrow"/>
                <a:cs typeface="Arial Narrow"/>
              </a:rPr>
              <a:t>T</a:t>
            </a:r>
            <a:r>
              <a:rPr sz="1000" b="1" spc="-5" dirty="0" smtClean="0">
                <a:latin typeface="Arial Narrow"/>
                <a:cs typeface="Arial Narrow"/>
              </a:rPr>
              <a:t>he </a:t>
            </a:r>
            <a:r>
              <a:rPr lang="en-US" sz="1000" b="1" spc="-5" dirty="0" smtClean="0">
                <a:latin typeface="Arial Narrow"/>
                <a:cs typeface="Arial Narrow"/>
              </a:rPr>
              <a:t>A</a:t>
            </a:r>
            <a:r>
              <a:rPr sz="1000" b="1" spc="-5" dirty="0" smtClean="0">
                <a:latin typeface="Arial Narrow"/>
                <a:cs typeface="Arial Narrow"/>
              </a:rPr>
              <a:t>verage </a:t>
            </a:r>
            <a:r>
              <a:rPr sz="1000" b="1" spc="-5" dirty="0">
                <a:latin typeface="Arial Narrow"/>
                <a:cs typeface="Arial Narrow"/>
              </a:rPr>
              <a:t>&amp; </a:t>
            </a:r>
            <a:r>
              <a:rPr lang="en-US" sz="1000" b="1" spc="-5" dirty="0" smtClean="0">
                <a:latin typeface="Arial Narrow"/>
                <a:cs typeface="Arial Narrow"/>
              </a:rPr>
              <a:t>M</a:t>
            </a:r>
            <a:r>
              <a:rPr sz="1000" b="1" spc="-5" dirty="0" smtClean="0">
                <a:latin typeface="Arial Narrow"/>
                <a:cs typeface="Arial Narrow"/>
              </a:rPr>
              <a:t>edian </a:t>
            </a:r>
            <a:r>
              <a:rPr sz="1000" b="1" spc="-5" dirty="0">
                <a:latin typeface="Arial Narrow"/>
                <a:cs typeface="Arial Narrow"/>
              </a:rPr>
              <a:t>PRICE for Houses &amp; Condo’s SOLD </a:t>
            </a:r>
            <a:r>
              <a:rPr sz="1000" b="1" spc="-5" dirty="0" smtClean="0">
                <a:latin typeface="Arial Narrow"/>
                <a:cs typeface="Arial Narrow"/>
              </a:rPr>
              <a:t>201</a:t>
            </a:r>
            <a:r>
              <a:rPr lang="en-US" sz="1000" b="1" spc="-5" dirty="0">
                <a:latin typeface="Arial Narrow"/>
                <a:cs typeface="Arial Narrow"/>
              </a:rPr>
              <a:t>8</a:t>
            </a:r>
            <a:r>
              <a:rPr lang="en-US" sz="1000" b="1" spc="-5" dirty="0" smtClean="0">
                <a:latin typeface="Arial Narrow"/>
                <a:cs typeface="Arial Narrow"/>
              </a:rPr>
              <a:t> </a:t>
            </a:r>
            <a:r>
              <a:rPr sz="1000" b="1" spc="-160" dirty="0" smtClean="0">
                <a:latin typeface="Arial Narrow"/>
                <a:cs typeface="Arial Narrow"/>
              </a:rPr>
              <a:t> </a:t>
            </a:r>
            <a:r>
              <a:rPr sz="1000" b="1" spc="-5" dirty="0">
                <a:latin typeface="Arial Narrow"/>
                <a:cs typeface="Arial Narrow"/>
              </a:rPr>
              <a:t>&amp; </a:t>
            </a:r>
            <a:r>
              <a:rPr sz="1000" b="1" spc="-5" dirty="0" smtClean="0">
                <a:latin typeface="Arial Narrow"/>
                <a:cs typeface="Arial Narrow"/>
              </a:rPr>
              <a:t>20</a:t>
            </a:r>
            <a:r>
              <a:rPr lang="en-US" sz="1000" b="1" spc="-5" dirty="0" smtClean="0">
                <a:latin typeface="Arial Narrow"/>
                <a:cs typeface="Arial Narrow"/>
              </a:rPr>
              <a:t>17</a:t>
            </a:r>
            <a:endParaRPr sz="1000" dirty="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1459" y="1357376"/>
            <a:ext cx="123698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35" dirty="0">
                <a:latin typeface="Arial Rounded MT Bold"/>
                <a:cs typeface="Arial Rounded MT Bold"/>
              </a:rPr>
              <a:t>*Approximate</a:t>
            </a:r>
            <a:r>
              <a:rPr sz="700" spc="135" dirty="0">
                <a:latin typeface="Arial Rounded MT Bold"/>
                <a:cs typeface="Arial Rounded MT Bold"/>
              </a:rPr>
              <a:t> </a:t>
            </a:r>
            <a:r>
              <a:rPr sz="700" spc="35" dirty="0">
                <a:latin typeface="Arial Rounded MT Bold"/>
                <a:cs typeface="Arial Rounded MT Bold"/>
              </a:rPr>
              <a:t>Population</a:t>
            </a:r>
            <a:endParaRPr sz="700">
              <a:latin typeface="Arial Rounded MT Bold"/>
              <a:cs typeface="Arial Rounded MT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4726" y="5621273"/>
            <a:ext cx="6850380" cy="16510"/>
          </a:xfrm>
          <a:custGeom>
            <a:avLst/>
            <a:gdLst/>
            <a:ahLst/>
            <a:cxnLst/>
            <a:rect l="l" t="t" r="r" b="b"/>
            <a:pathLst>
              <a:path w="6850380" h="16510">
                <a:moveTo>
                  <a:pt x="0" y="16510"/>
                </a:moveTo>
                <a:lnTo>
                  <a:pt x="6850253" y="0"/>
                </a:lnTo>
              </a:path>
            </a:pathLst>
          </a:custGeom>
          <a:ln w="25908">
            <a:solidFill>
              <a:srgbClr val="0900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67761" y="948689"/>
            <a:ext cx="3580639" cy="229873"/>
          </a:xfrm>
          <a:custGeom>
            <a:avLst/>
            <a:gdLst/>
            <a:ahLst/>
            <a:cxnLst/>
            <a:rect l="l" t="t" r="r" b="b"/>
            <a:pathLst>
              <a:path w="3421379" h="233680">
                <a:moveTo>
                  <a:pt x="0" y="233172"/>
                </a:moveTo>
                <a:lnTo>
                  <a:pt x="3421379" y="233172"/>
                </a:lnTo>
                <a:lnTo>
                  <a:pt x="3421379" y="0"/>
                </a:lnTo>
                <a:lnTo>
                  <a:pt x="0" y="0"/>
                </a:lnTo>
                <a:lnTo>
                  <a:pt x="0" y="2331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r>
              <a:rPr lang="en-US" dirty="0" smtClean="0">
                <a:latin typeface="Gill Sans MT" panose="020B0502020104020203" pitchFamily="34" charset="0"/>
              </a:rPr>
              <a:t>January 1, 2018 – </a:t>
            </a:r>
            <a:r>
              <a:rPr lang="en-US" dirty="0" smtClean="0">
                <a:latin typeface="Gill Sans MT" panose="020B0502020104020203" pitchFamily="34" charset="0"/>
              </a:rPr>
              <a:t>April 23, </a:t>
            </a:r>
            <a:r>
              <a:rPr lang="en-US" dirty="0" smtClean="0">
                <a:latin typeface="Gill Sans MT" panose="020B0502020104020203" pitchFamily="34" charset="0"/>
              </a:rPr>
              <a:t>2018</a:t>
            </a:r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90800" y="944881"/>
            <a:ext cx="3657599" cy="271270"/>
          </a:xfrm>
          <a:custGeom>
            <a:avLst/>
            <a:gdLst/>
            <a:ahLst/>
            <a:cxnLst/>
            <a:rect l="l" t="t" r="r" b="b"/>
            <a:pathLst>
              <a:path w="3421379" h="233680">
                <a:moveTo>
                  <a:pt x="0" y="233172"/>
                </a:moveTo>
                <a:lnTo>
                  <a:pt x="3421379" y="233172"/>
                </a:lnTo>
                <a:lnTo>
                  <a:pt x="3421379" y="0"/>
                </a:lnTo>
                <a:lnTo>
                  <a:pt x="0" y="0"/>
                </a:lnTo>
                <a:lnTo>
                  <a:pt x="0" y="233172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581400" y="6057772"/>
            <a:ext cx="1295399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100" b="1" spc="-5" dirty="0" smtClean="0">
                <a:latin typeface="Calibri"/>
                <a:cs typeface="Calibri"/>
              </a:rPr>
              <a:t>1/1/18 - </a:t>
            </a:r>
            <a:r>
              <a:rPr lang="en-US" sz="1100" b="1" spc="-5" dirty="0" smtClean="0">
                <a:latin typeface="Calibri"/>
                <a:cs typeface="Calibri"/>
              </a:rPr>
              <a:t>4/23/18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86170" y="6044438"/>
            <a:ext cx="1211833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100" b="1" spc="-5" dirty="0" smtClean="0">
                <a:latin typeface="Calibri"/>
                <a:cs typeface="Calibri"/>
              </a:rPr>
              <a:t>1/1/17 </a:t>
            </a:r>
            <a:r>
              <a:rPr sz="1100" b="1" spc="-5" dirty="0" smtClean="0">
                <a:latin typeface="Calibri"/>
                <a:cs typeface="Calibri"/>
              </a:rPr>
              <a:t>-</a:t>
            </a:r>
            <a:r>
              <a:rPr lang="en-US" sz="1100" b="1" spc="-5" dirty="0" smtClean="0">
                <a:latin typeface="Calibri"/>
                <a:cs typeface="Calibri"/>
              </a:rPr>
              <a:t> 12/31/17</a:t>
            </a:r>
            <a:endParaRPr sz="1100" dirty="0">
              <a:latin typeface="Calibri"/>
              <a:cs typeface="Calibri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732908"/>
              </p:ext>
            </p:extLst>
          </p:nvPr>
        </p:nvGraphicFramePr>
        <p:xfrm>
          <a:off x="1888439" y="1289532"/>
          <a:ext cx="4284029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93"/>
                <a:gridCol w="676593"/>
                <a:gridCol w="1205230"/>
                <a:gridCol w="676593"/>
                <a:gridCol w="1036320"/>
              </a:tblGrid>
              <a:tr h="2605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Norwalk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Weston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Westport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Wilton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Fairfield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87,776*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10,179*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26,391*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18,062*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60,855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835137"/>
              </p:ext>
            </p:extLst>
          </p:nvPr>
        </p:nvGraphicFramePr>
        <p:xfrm>
          <a:off x="1051559" y="2357627"/>
          <a:ext cx="51816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63798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Continue to Show Single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Family Homes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Pending (Deposit) Listings 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Single Family Homes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818294"/>
              </p:ext>
            </p:extLst>
          </p:nvPr>
        </p:nvGraphicFramePr>
        <p:xfrm>
          <a:off x="1066799" y="3156647"/>
          <a:ext cx="5181600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Town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Units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Avg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/Med Market Time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Units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Avg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/Med Market Time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Norwalk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74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66/40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50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83/47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Weston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188/108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233/110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Westport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32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105/70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48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147/79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Wilton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28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88/61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17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159/88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Fairfield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83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87/50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70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148/61</a:t>
                      </a:r>
                      <a:endParaRPr lang="en-US" sz="11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2889</TotalTime>
  <Words>191</Words>
  <Application>Microsoft Office PowerPoint</Application>
  <PresentationFormat>Custom</PresentationFormat>
  <Paragraphs>110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Narrow</vt:lpstr>
      <vt:lpstr>Arial Rounded MT Bold</vt:lpstr>
      <vt:lpstr>Calibri</vt:lpstr>
      <vt:lpstr>Gill Sans MT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Aidan</dc:creator>
  <cp:lastModifiedBy>Danielle McEwan</cp:lastModifiedBy>
  <cp:revision>74</cp:revision>
  <cp:lastPrinted>2018-02-26T17:48:57Z</cp:lastPrinted>
  <dcterms:created xsi:type="dcterms:W3CDTF">2016-11-18T14:44:45Z</dcterms:created>
  <dcterms:modified xsi:type="dcterms:W3CDTF">2018-04-24T15:15:22Z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2016-11-18T00:00:00Z</vt:filetime>
  </property>
</Properties>
</file>